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7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title="背景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63" y="0"/>
            <a:ext cx="9215187" cy="6876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50" y="1460938"/>
            <a:ext cx="7772400" cy="1019504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00" y="2572450"/>
            <a:ext cx="6400800" cy="6647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5500" y="6022755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D742B7E-BCE1-4A45-A404-971E667F918F}" type="datetimeFigureOut">
              <a:rPr lang="en-US" smtClean="0"/>
              <a:pPr/>
              <a:t>10/6/2015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title="背景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6" y="-2032"/>
            <a:ext cx="9192880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90" y="705548"/>
            <a:ext cx="8487100" cy="913046"/>
          </a:xfrm>
        </p:spPr>
        <p:txBody>
          <a:bodyPr/>
          <a:lstStyle>
            <a:lvl1pPr algn="l">
              <a:defRPr b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90" y="1692166"/>
            <a:ext cx="8487100" cy="46641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7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title="背景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6" y="-2032"/>
            <a:ext cx="9192880" cy="6860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779" y="1702676"/>
            <a:ext cx="3993931" cy="4653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2303" y="1702676"/>
            <a:ext cx="4435366" cy="4653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83779" y="651640"/>
            <a:ext cx="8523889" cy="955177"/>
          </a:xfrm>
        </p:spPr>
        <p:txBody>
          <a:bodyPr/>
          <a:lstStyle>
            <a:lvl1pPr algn="l">
              <a:defRPr b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1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3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2B7E-BCE1-4A45-A404-971E667F918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0787-D1EE-B34B-AC7D-B5C1FFD5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a.hkeaa.edu.hk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a.hkeaa.edu.hk/web/TSA/zh/pdf/tsa_hkeaa_leaflet_preview_chi.pdf" TargetMode="External"/><Relationship Id="rId5" Type="http://schemas.openxmlformats.org/officeDocument/2006/relationships/hyperlink" Target="http://www.bca.hkeaa.edu.hk/web/TSA/zh/media/chinese-sub-public-ver.mp4" TargetMode="External"/><Relationship Id="rId4" Type="http://schemas.openxmlformats.org/officeDocument/2006/relationships/hyperlink" Target="http://www.bca.hkeaa.edu.hk/web/TSA/zh/media/chinese-sub-school-ver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137" y="1017309"/>
            <a:ext cx="7772400" cy="1019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Territory-wide System Assessment</a:t>
            </a:r>
            <a:endParaRPr 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612221" y="1926282"/>
            <a:ext cx="6400800" cy="233422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5 October 2015</a:t>
            </a:r>
          </a:p>
          <a:p>
            <a:pPr algn="ctr"/>
            <a:endParaRPr lang="en-US" dirty="0"/>
          </a:p>
          <a:p>
            <a:pPr algn="ctr"/>
            <a:r>
              <a:rPr lang="en-US" sz="2800" dirty="0" err="1" smtClean="0"/>
              <a:t>Dr</a:t>
            </a:r>
            <a:r>
              <a:rPr lang="en-US" sz="2800" dirty="0" smtClean="0"/>
              <a:t> Lam Ling Chi, Tenny</a:t>
            </a:r>
          </a:p>
          <a:p>
            <a:pPr algn="ctr"/>
            <a:r>
              <a:rPr lang="en-US" sz="2800" dirty="0" smtClean="0"/>
              <a:t>General Manager-</a:t>
            </a:r>
          </a:p>
          <a:p>
            <a:pPr algn="ctr"/>
            <a:r>
              <a:rPr lang="en-US" sz="2800" dirty="0" smtClean="0"/>
              <a:t>Education Assessment Services Division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5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590" y="394049"/>
            <a:ext cx="8487100" cy="9130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Enhancement Measures (April 2014)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589" y="1135465"/>
            <a:ext cx="8661733" cy="5220886"/>
          </a:xfrm>
        </p:spPr>
        <p:txBody>
          <a:bodyPr>
            <a:normAutofit fontScale="92500"/>
          </a:bodyPr>
          <a:lstStyle/>
          <a:p>
            <a:pPr marL="514350" lvl="0" indent="-514350" algn="just">
              <a:buAutoNum type="arabicPeriod"/>
            </a:pPr>
            <a:r>
              <a:rPr lang="en-US" altLang="zh-TW" dirty="0" smtClean="0"/>
              <a:t>Not </a:t>
            </a:r>
            <a:r>
              <a:rPr lang="en-US" altLang="zh-TW" dirty="0"/>
              <a:t>to disclose BC attainment rates for </a:t>
            </a:r>
            <a:r>
              <a:rPr lang="en-US" altLang="zh-TW" u="sng" dirty="0"/>
              <a:t>primary schools</a:t>
            </a:r>
            <a:r>
              <a:rPr lang="en-US" altLang="zh-TW" dirty="0"/>
              <a:t> in individual school </a:t>
            </a:r>
            <a:r>
              <a:rPr lang="en-US" altLang="zh-TW" dirty="0" smtClean="0"/>
              <a:t>reports;</a:t>
            </a:r>
            <a:endParaRPr lang="en-US" altLang="zh-TW" dirty="0"/>
          </a:p>
          <a:p>
            <a:pPr marL="514350" lvl="0" indent="-514350" algn="just">
              <a:buAutoNum type="arabicPeriod"/>
            </a:pPr>
            <a:r>
              <a:rPr lang="en-US" altLang="zh-TW" dirty="0" smtClean="0"/>
              <a:t>To </a:t>
            </a:r>
            <a:r>
              <a:rPr lang="en-US" altLang="zh-TW" dirty="0"/>
              <a:t>delete TSA results from the criteria for evaluations of school </a:t>
            </a:r>
            <a:r>
              <a:rPr lang="en-US" altLang="zh-TW" dirty="0" smtClean="0"/>
              <a:t>performance;</a:t>
            </a:r>
            <a:endParaRPr lang="en-US" altLang="zh-TW" dirty="0"/>
          </a:p>
          <a:p>
            <a:pPr marL="514350" lvl="0" indent="-514350" algn="just">
              <a:buAutoNum type="arabicPeriod"/>
            </a:pPr>
            <a:r>
              <a:rPr lang="en-US" altLang="zh-TW" dirty="0" smtClean="0"/>
              <a:t>To </a:t>
            </a:r>
            <a:r>
              <a:rPr lang="en-US" altLang="zh-TW" dirty="0"/>
              <a:t>extend the P.6 opt-in </a:t>
            </a:r>
            <a:r>
              <a:rPr lang="en-US" altLang="zh-TW" dirty="0" smtClean="0"/>
              <a:t>alternate-year arrangement, i.e</a:t>
            </a:r>
            <a:r>
              <a:rPr lang="en-US" altLang="zh-TW" dirty="0"/>
              <a:t>. the P.6 TSA will be implemented in odd-numbered years; </a:t>
            </a:r>
            <a:r>
              <a:rPr lang="en-US" altLang="zh-TW" dirty="0" smtClean="0"/>
              <a:t>and</a:t>
            </a:r>
          </a:p>
          <a:p>
            <a:pPr marL="514350" lvl="0" indent="-514350" algn="just">
              <a:buAutoNum type="arabicPeriod"/>
            </a:pPr>
            <a:r>
              <a:rPr lang="en-US" altLang="zh-TW" dirty="0" smtClean="0"/>
              <a:t>To </a:t>
            </a:r>
            <a:r>
              <a:rPr lang="en-US" altLang="zh-TW" dirty="0"/>
              <a:t>optimize TSA reporting functions </a:t>
            </a:r>
            <a:r>
              <a:rPr lang="en-US" altLang="zh-TW" dirty="0" smtClean="0"/>
              <a:t>by providing </a:t>
            </a:r>
            <a:r>
              <a:rPr lang="en-US" altLang="zh-TW" dirty="0"/>
              <a:t>a more interactive downloading </a:t>
            </a:r>
            <a:r>
              <a:rPr lang="en-US" altLang="zh-TW" dirty="0" smtClean="0"/>
              <a:t>platform </a:t>
            </a:r>
          </a:p>
          <a:p>
            <a:pPr marL="514350" lvl="0" indent="-514350" algn="just">
              <a:buAutoNum type="arabicPeriod"/>
            </a:pPr>
            <a:r>
              <a:rPr lang="en-US" altLang="zh-TW" dirty="0" smtClean="0"/>
              <a:t>To review the assessment design</a:t>
            </a:r>
            <a:endParaRPr lang="zh-TW" altLang="zh-TW" dirty="0"/>
          </a:p>
          <a:p>
            <a:pPr lvl="0"/>
            <a:endParaRPr lang="zh-TW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6768" y="356916"/>
            <a:ext cx="8487100" cy="91304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rgbClr val="9900CC"/>
                </a:solidFill>
              </a:rPr>
              <a:t>Communication via BCA website</a:t>
            </a:r>
            <a:endParaRPr lang="zh-TW" altLang="en-US" sz="3600" dirty="0">
              <a:solidFill>
                <a:srgbClr val="99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9" y="2280976"/>
            <a:ext cx="4835041" cy="422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1897" y="957537"/>
            <a:ext cx="7295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000FF"/>
                </a:solidFill>
                <a:hlinkClick r:id="rId3"/>
              </a:rPr>
              <a:t>www.bca.hkeaa.edu.hk</a:t>
            </a:r>
            <a:r>
              <a:rPr lang="en-US" altLang="zh-TW" sz="4000" dirty="0" smtClean="0">
                <a:solidFill>
                  <a:srgbClr val="0000FF"/>
                </a:solidFill>
              </a:rPr>
              <a:t>-</a:t>
            </a:r>
            <a:r>
              <a:rPr lang="en-US" altLang="zh-TW" sz="4000" dirty="0" smtClean="0">
                <a:solidFill>
                  <a:srgbClr val="0000FF"/>
                </a:solidFill>
                <a:hlinkClick r:id="rId4"/>
              </a:rPr>
              <a:t>school</a:t>
            </a:r>
            <a:r>
              <a:rPr lang="en-US" altLang="zh-TW" sz="4000" dirty="0" smtClean="0">
                <a:solidFill>
                  <a:srgbClr val="0000FF"/>
                </a:solidFill>
              </a:rPr>
              <a:t>/</a:t>
            </a:r>
            <a:r>
              <a:rPr lang="en-US" altLang="zh-TW" sz="4000" dirty="0">
                <a:solidFill>
                  <a:srgbClr val="0000FF"/>
                </a:solidFill>
                <a:hlinkClick r:id="rId5"/>
              </a:rPr>
              <a:t>p</a:t>
            </a:r>
            <a:r>
              <a:rPr lang="en-US" altLang="zh-TW" sz="4000" dirty="0" smtClean="0">
                <a:solidFill>
                  <a:srgbClr val="0000FF"/>
                </a:solidFill>
                <a:hlinkClick r:id="rId5"/>
              </a:rPr>
              <a:t>arent</a:t>
            </a:r>
            <a:r>
              <a:rPr lang="en-US" altLang="zh-TW" sz="4000" dirty="0" smtClean="0">
                <a:solidFill>
                  <a:srgbClr val="0000FF"/>
                </a:solidFill>
              </a:rPr>
              <a:t>/</a:t>
            </a:r>
            <a:r>
              <a:rPr lang="en-US" altLang="zh-TW" sz="4000" dirty="0" smtClean="0">
                <a:solidFill>
                  <a:srgbClr val="0000FF"/>
                </a:solidFill>
                <a:hlinkClick r:id="rId6"/>
              </a:rPr>
              <a:t>leaflet</a:t>
            </a:r>
            <a:endParaRPr lang="en-US" altLang="zh-TW" sz="4000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13" y="2878085"/>
            <a:ext cx="4457459" cy="362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590" y="485838"/>
            <a:ext cx="8487100" cy="73001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9900CC"/>
                </a:solidFill>
              </a:rPr>
              <a:t>HKEAA-  2014.9.18 Seminar</a:t>
            </a:r>
            <a:endParaRPr lang="zh-TW" altLang="en-US" dirty="0">
              <a:solidFill>
                <a:srgbClr val="99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590" y="1215851"/>
            <a:ext cx="8487100" cy="5215094"/>
          </a:xfrm>
        </p:spPr>
        <p:txBody>
          <a:bodyPr/>
          <a:lstStyle/>
          <a:p>
            <a:r>
              <a:rPr lang="en-US" altLang="zh-TW" sz="2800" dirty="0" smtClean="0"/>
              <a:t>Online Item Analysis (OIA) Report platform (phase 1) launched in Nov 2014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內容版面配置區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0" y="2125803"/>
            <a:ext cx="4529826" cy="35092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85" y="2098012"/>
            <a:ext cx="459373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2" y="1902417"/>
            <a:ext cx="39624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65" y="3860137"/>
            <a:ext cx="27257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181040" y="4576100"/>
            <a:ext cx="8830710" cy="117155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>
                <a:solidFill>
                  <a:srgbClr val="0000FF"/>
                </a:solidFill>
              </a:rPr>
              <a:t>More functions/information for OIA Report platform (phase 2) launched in Nov 2015</a:t>
            </a:r>
          </a:p>
          <a:p>
            <a:pPr marL="0" indent="0">
              <a:buFont typeface="Arial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61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127</Words>
  <Application>Microsoft Office PowerPoint</Application>
  <PresentationFormat>如螢幕大小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Theme</vt:lpstr>
      <vt:lpstr>Territory-wide System Assessment</vt:lpstr>
      <vt:lpstr>Enhancement Measures (April 2014)</vt:lpstr>
      <vt:lpstr>Communication via BCA website</vt:lpstr>
      <vt:lpstr>HKEAA-  2014.9.18 Seminar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HKEAA.</cp:lastModifiedBy>
  <cp:revision>29</cp:revision>
  <dcterms:created xsi:type="dcterms:W3CDTF">2014-09-08T07:08:54Z</dcterms:created>
  <dcterms:modified xsi:type="dcterms:W3CDTF">2015-10-06T04:04:43Z</dcterms:modified>
</cp:coreProperties>
</file>