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73" r:id="rId4"/>
    <p:sldId id="262" r:id="rId5"/>
    <p:sldId id="263" r:id="rId6"/>
    <p:sldId id="265" r:id="rId7"/>
    <p:sldId id="258" r:id="rId8"/>
    <p:sldId id="274" r:id="rId9"/>
    <p:sldId id="275" r:id="rId10"/>
    <p:sldId id="259" r:id="rId11"/>
    <p:sldId id="269" r:id="rId12"/>
    <p:sldId id="267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105" d="100"/>
          <a:sy n="105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060E0-6474-4CB1-9E2B-1AA756163BD6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09CD2-A46F-4F31-BDBA-420235200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67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09CD2-A46F-4F31-BDBA-42023520044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26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2015/10/6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ummy_Sch_Rpt-Pr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1956816"/>
            <a:ext cx="7406640" cy="1472184"/>
          </a:xfrm>
        </p:spPr>
        <p:txBody>
          <a:bodyPr/>
          <a:lstStyle/>
          <a:p>
            <a:pPr algn="ctr"/>
            <a:r>
              <a:rPr lang="en-US" altLang="zh-TW" dirty="0" smtClean="0"/>
              <a:t>Overview of TSA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2780928"/>
            <a:ext cx="7406640" cy="1752600"/>
          </a:xfrm>
        </p:spPr>
        <p:txBody>
          <a:bodyPr/>
          <a:lstStyle/>
          <a:p>
            <a:endParaRPr lang="en-US" altLang="zh-TW" dirty="0" smtClean="0"/>
          </a:p>
          <a:p>
            <a:pPr algn="ctr"/>
            <a:r>
              <a:rPr lang="en-US" altLang="zh-TW" dirty="0"/>
              <a:t>5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October, 2015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34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Online Item Analysis Report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7184"/>
          </a:xfrm>
        </p:spPr>
        <p:txBody>
          <a:bodyPr/>
          <a:lstStyle/>
          <a:p>
            <a:r>
              <a:rPr lang="en-US" altLang="zh-TW" dirty="0" smtClean="0"/>
              <a:t>Open Period:</a:t>
            </a:r>
          </a:p>
          <a:p>
            <a:pPr lvl="1"/>
            <a:r>
              <a:rPr lang="en-US" altLang="zh-TW" sz="2600" dirty="0" smtClean="0"/>
              <a:t>From the </a:t>
            </a:r>
            <a:r>
              <a:rPr lang="en-US" altLang="zh-TW" sz="2600" dirty="0" smtClean="0">
                <a:solidFill>
                  <a:srgbClr val="00B0F0"/>
                </a:solidFill>
              </a:rPr>
              <a:t>Release of TSA results</a:t>
            </a:r>
          </a:p>
          <a:p>
            <a:pPr lvl="1"/>
            <a:r>
              <a:rPr lang="en-US" altLang="zh-TW" sz="2600" dirty="0" smtClean="0"/>
              <a:t>To </a:t>
            </a:r>
            <a:r>
              <a:rPr lang="en-US" altLang="zh-TW" sz="2600" dirty="0" smtClean="0">
                <a:solidFill>
                  <a:srgbClr val="00B050"/>
                </a:solidFill>
              </a:rPr>
              <a:t>End of June </a:t>
            </a:r>
            <a:r>
              <a:rPr lang="en-US" altLang="zh-TW" sz="2600" dirty="0" smtClean="0"/>
              <a:t>the following year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39249" y="3168352"/>
            <a:ext cx="7498080" cy="206084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TW" dirty="0" smtClean="0"/>
              <a:t>Management (</a:t>
            </a:r>
            <a:r>
              <a:rPr lang="en-US" altLang="zh-TW" dirty="0"/>
              <a:t>S</a:t>
            </a:r>
            <a:r>
              <a:rPr lang="en-US" altLang="zh-TW" dirty="0" smtClean="0"/>
              <a:t>chool head) account</a:t>
            </a:r>
          </a:p>
          <a:p>
            <a:pPr lvl="1"/>
            <a:r>
              <a:rPr lang="en-US" altLang="zh-TW" sz="2600" dirty="0"/>
              <a:t>Schools </a:t>
            </a:r>
            <a:r>
              <a:rPr lang="en-US" altLang="zh-TW" sz="2600" dirty="0" smtClean="0"/>
              <a:t>manage </a:t>
            </a:r>
            <a:r>
              <a:rPr lang="en-US" altLang="zh-TW" sz="2600" dirty="0"/>
              <a:t>their own Teacher accounts</a:t>
            </a:r>
            <a:endParaRPr lang="en-US" altLang="zh-TW" sz="2600" dirty="0" smtClean="0"/>
          </a:p>
          <a:p>
            <a:pPr lvl="1"/>
            <a:r>
              <a:rPr lang="en-US" altLang="zh-TW" sz="2600" dirty="0" smtClean="0"/>
              <a:t>Max 60 Teachers accounts per school</a:t>
            </a:r>
          </a:p>
          <a:p>
            <a:pPr lvl="1"/>
            <a:r>
              <a:rPr lang="en-US" altLang="zh-TW" sz="2600" dirty="0" smtClean="0"/>
              <a:t>Teacher accounts carried over to the following TSA year</a:t>
            </a:r>
          </a:p>
          <a:p>
            <a:pPr lvl="1"/>
            <a:endParaRPr lang="en-US" altLang="zh-TW" dirty="0" smtClean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9248" y="5229200"/>
            <a:ext cx="7704751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TW" dirty="0"/>
              <a:t>Teacher </a:t>
            </a:r>
            <a:r>
              <a:rPr lang="en-US" altLang="zh-TW" dirty="0" smtClean="0"/>
              <a:t>accounts</a:t>
            </a:r>
          </a:p>
          <a:p>
            <a:pPr lvl="1"/>
            <a:r>
              <a:rPr lang="en-US" altLang="zh-TW" sz="2600" dirty="0" smtClean="0"/>
              <a:t>Based on subject-levels  (e.g. P3 English)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1190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Online Item Analysis Report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Dimension</a:t>
            </a:r>
          </a:p>
          <a:p>
            <a:pPr lvl="1"/>
            <a:r>
              <a:rPr lang="en-US" altLang="zh-TW" dirty="0" smtClean="0"/>
              <a:t>Chinese Language: 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402336" lvl="1" indent="0">
              <a:buNone/>
            </a:pPr>
            <a:r>
              <a:rPr lang="en-US" altLang="zh-TW" dirty="0" smtClean="0"/>
              <a:t>	  </a:t>
            </a:r>
            <a:r>
              <a:rPr lang="zh-TW" altLang="en-US" dirty="0" smtClean="0"/>
              <a:t>閱讀</a:t>
            </a:r>
            <a:r>
              <a:rPr lang="zh-TW" altLang="en-US" dirty="0" smtClean="0">
                <a:latin typeface="新細明體"/>
                <a:ea typeface="新細明體"/>
              </a:rPr>
              <a:t>、聆聽 </a:t>
            </a:r>
            <a:r>
              <a:rPr lang="en-US" altLang="zh-TW" b="1" dirty="0" smtClean="0">
                <a:solidFill>
                  <a:srgbClr val="00B050"/>
                </a:solidFill>
                <a:latin typeface="新細明體"/>
                <a:ea typeface="新細明體"/>
              </a:rPr>
              <a:t>+ </a:t>
            </a:r>
            <a:r>
              <a:rPr lang="zh-TW" altLang="en-US" b="1" dirty="0">
                <a:solidFill>
                  <a:srgbClr val="00B050"/>
                </a:solidFill>
                <a:latin typeface="新細明體"/>
                <a:ea typeface="新細明體"/>
              </a:rPr>
              <a:t>寫作</a:t>
            </a:r>
            <a:r>
              <a:rPr lang="zh-TW" altLang="en-US" b="1" dirty="0" smtClean="0">
                <a:solidFill>
                  <a:srgbClr val="00B050"/>
                </a:solidFill>
                <a:latin typeface="新細明體"/>
                <a:ea typeface="新細明體"/>
              </a:rPr>
              <a:t>、說話、</a:t>
            </a:r>
            <a:r>
              <a:rPr lang="zh-TW" altLang="en-US" b="1" dirty="0">
                <a:solidFill>
                  <a:srgbClr val="00B050"/>
                </a:solidFill>
                <a:latin typeface="新細明體"/>
                <a:ea typeface="新細明體"/>
              </a:rPr>
              <a:t>視聽資訊</a:t>
            </a:r>
            <a:endParaRPr lang="en-US" altLang="zh-TW" b="1" dirty="0" smtClean="0">
              <a:solidFill>
                <a:srgbClr val="00B050"/>
              </a:solidFill>
              <a:latin typeface="新細明體"/>
              <a:ea typeface="新細明體"/>
            </a:endParaRPr>
          </a:p>
          <a:p>
            <a:pPr marL="402336" lvl="1" indent="0">
              <a:buNone/>
            </a:pPr>
            <a:endParaRPr lang="en-US" altLang="zh-TW" dirty="0" smtClean="0">
              <a:latin typeface="新細明體"/>
              <a:ea typeface="新細明體"/>
            </a:endParaRPr>
          </a:p>
          <a:p>
            <a:pPr lvl="1"/>
            <a:r>
              <a:rPr lang="en-US" altLang="zh-TW" dirty="0"/>
              <a:t>English </a:t>
            </a:r>
            <a:r>
              <a:rPr lang="en-US" altLang="zh-TW" dirty="0" smtClean="0"/>
              <a:t>Language:    </a:t>
            </a:r>
          </a:p>
          <a:p>
            <a:pPr marL="402336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  Reading, Listening </a:t>
            </a:r>
            <a:r>
              <a:rPr lang="en-US" altLang="zh-TW" dirty="0" smtClean="0">
                <a:solidFill>
                  <a:srgbClr val="00B050"/>
                </a:solidFill>
              </a:rPr>
              <a:t>+ Writing, Speaking</a:t>
            </a:r>
          </a:p>
          <a:p>
            <a:pPr marL="402336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Mathematics:          </a:t>
            </a:r>
          </a:p>
          <a:p>
            <a:pPr marL="402336" lvl="1" indent="0">
              <a:buNone/>
            </a:pPr>
            <a:r>
              <a:rPr lang="en-US" altLang="zh-TW" dirty="0" smtClean="0"/>
              <a:t>	  e.g. </a:t>
            </a:r>
            <a:r>
              <a:rPr lang="zh-TW" altLang="en-US" dirty="0">
                <a:latin typeface="新細明體"/>
                <a:ea typeface="新細明體"/>
              </a:rPr>
              <a:t>數</a:t>
            </a:r>
            <a:r>
              <a:rPr lang="zh-TW" altLang="en-US" dirty="0" smtClean="0">
                <a:latin typeface="新細明體"/>
                <a:ea typeface="新細明體"/>
              </a:rPr>
              <a:t>、度量、圖形與空間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78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of Teacher accounts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 to the Online Item Analysis Report</a:t>
            </a:r>
          </a:p>
          <a:p>
            <a:endParaRPr lang="en-US" altLang="zh-TW" dirty="0"/>
          </a:p>
          <a:p>
            <a:r>
              <a:rPr lang="en-US" altLang="zh-TW" dirty="0" smtClean="0"/>
              <a:t>How teachers use their accounts to view the report</a:t>
            </a:r>
          </a:p>
          <a:p>
            <a:pPr marL="82296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50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 of Management account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Login</a:t>
            </a:r>
          </a:p>
          <a:p>
            <a:endParaRPr lang="en-US" altLang="zh-TW" dirty="0"/>
          </a:p>
          <a:p>
            <a:r>
              <a:rPr lang="en-US" altLang="zh-TW" dirty="0" smtClean="0"/>
              <a:t>Prepare Teacher accounts for a new year</a:t>
            </a:r>
          </a:p>
          <a:p>
            <a:pPr lvl="1"/>
            <a:r>
              <a:rPr lang="en-US" altLang="zh-TW" dirty="0"/>
              <a:t>Enable/Disable a Teacher </a:t>
            </a:r>
            <a:r>
              <a:rPr lang="en-US" altLang="zh-TW" dirty="0" smtClean="0"/>
              <a:t>account</a:t>
            </a:r>
          </a:p>
          <a:p>
            <a:pPr lvl="1"/>
            <a:r>
              <a:rPr lang="en-US" altLang="zh-TW" dirty="0"/>
              <a:t>Change the Privilege of Teachers (subject level)</a:t>
            </a:r>
          </a:p>
          <a:p>
            <a:pPr lvl="1"/>
            <a:r>
              <a:rPr lang="en-US" altLang="zh-TW" dirty="0"/>
              <a:t>Add Teacher accounts</a:t>
            </a:r>
          </a:p>
          <a:p>
            <a:pPr lvl="1"/>
            <a:r>
              <a:rPr lang="en-US" altLang="zh-TW" dirty="0"/>
              <a:t>Delete a teacher account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Password management</a:t>
            </a:r>
          </a:p>
          <a:p>
            <a:pPr lvl="1"/>
            <a:r>
              <a:rPr lang="en-US" altLang="zh-TW" dirty="0" smtClean="0"/>
              <a:t>Auto-unlock mechanism</a:t>
            </a:r>
          </a:p>
          <a:p>
            <a:pPr lvl="1"/>
            <a:r>
              <a:rPr lang="en-US" altLang="zh-TW" dirty="0"/>
              <a:t>Reset password for a teacher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Search Teacher accounts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Edit account information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61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107432"/>
          </a:xfrm>
        </p:spPr>
        <p:txBody>
          <a:bodyPr/>
          <a:lstStyle/>
          <a:p>
            <a:pPr marL="82296" indent="0" algn="ctr">
              <a:buNone/>
            </a:pPr>
            <a:r>
              <a:rPr lang="en-US" altLang="zh-TW" dirty="0" smtClean="0"/>
              <a:t>Demonstration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323456"/>
          </a:xfrm>
        </p:spPr>
        <p:txBody>
          <a:bodyPr/>
          <a:lstStyle/>
          <a:p>
            <a:pPr marL="82296" indent="0" algn="ctr">
              <a:buNone/>
            </a:pPr>
            <a:r>
              <a:rPr lang="en-US" altLang="zh-TW" sz="3600" b="1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77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Development in 2015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3645024"/>
            <a:ext cx="7498080" cy="90108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Interface with </a:t>
            </a:r>
            <a:r>
              <a:rPr lang="en-US" altLang="zh-TW" dirty="0" err="1" smtClean="0"/>
              <a:t>WebSAMS</a:t>
            </a:r>
            <a:r>
              <a:rPr lang="en-US" altLang="zh-TW" dirty="0" smtClean="0"/>
              <a:t> for student upload</a:t>
            </a:r>
          </a:p>
          <a:p>
            <a:endParaRPr lang="en-US" altLang="zh-TW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439860" y="2564904"/>
            <a:ext cx="7498080" cy="90108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TW" dirty="0" smtClean="0"/>
              <a:t>Support Google Chrome web browser</a:t>
            </a:r>
          </a:p>
          <a:p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39860" y="1556792"/>
            <a:ext cx="7498080" cy="90108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TW" dirty="0" smtClean="0"/>
              <a:t>Phase 2 of Online Item Analysis Report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241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Interface with </a:t>
            </a:r>
            <a:r>
              <a:rPr lang="en-US" altLang="zh-TW" dirty="0" err="1" smtClean="0"/>
              <a:t>WebSAMS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13048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Briefing on Submission of School Data </a:t>
            </a:r>
            <a:r>
              <a:rPr lang="en-US" altLang="zh-TW" sz="2800" dirty="0" smtClean="0"/>
              <a:t>(</a:t>
            </a:r>
            <a:r>
              <a:rPr lang="en-US" altLang="zh-TW" sz="2400" dirty="0" smtClean="0">
                <a:solidFill>
                  <a:srgbClr val="00B050"/>
                </a:solidFill>
              </a:rPr>
              <a:t>mid-Nov</a:t>
            </a:r>
            <a:r>
              <a:rPr lang="en-US" altLang="zh-TW" sz="2800" dirty="0" smtClean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6480720" cy="388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橢圓 4"/>
          <p:cNvSpPr/>
          <p:nvPr/>
        </p:nvSpPr>
        <p:spPr>
          <a:xfrm>
            <a:off x="4716016" y="3140968"/>
            <a:ext cx="20882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439860" y="2060848"/>
            <a:ext cx="7498080" cy="613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zh-TW" sz="2800" dirty="0" err="1"/>
              <a:t>WebSAMS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new build number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1140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Online Item Analysis Report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Reports for TSA Result Release</a:t>
            </a:r>
          </a:p>
          <a:p>
            <a:endParaRPr lang="en-US" altLang="zh-TW" dirty="0"/>
          </a:p>
          <a:p>
            <a:r>
              <a:rPr lang="en-US" altLang="zh-TW" dirty="0" smtClean="0"/>
              <a:t>Online Item Analysis Report</a:t>
            </a:r>
          </a:p>
          <a:p>
            <a:pPr lvl="1"/>
            <a:r>
              <a:rPr lang="en-US" altLang="zh-TW" dirty="0" smtClean="0"/>
              <a:t>Demo of </a:t>
            </a:r>
            <a:r>
              <a:rPr lang="en-US" altLang="zh-TW" dirty="0" smtClean="0">
                <a:solidFill>
                  <a:srgbClr val="00B050"/>
                </a:solidFill>
              </a:rPr>
              <a:t>Teacher</a:t>
            </a:r>
            <a:r>
              <a:rPr lang="en-US" altLang="zh-TW" dirty="0" smtClean="0"/>
              <a:t> accounts</a:t>
            </a:r>
          </a:p>
          <a:p>
            <a:pPr lvl="1"/>
            <a:r>
              <a:rPr lang="en-US" altLang="zh-TW" dirty="0" smtClean="0"/>
              <a:t>Demo of </a:t>
            </a:r>
            <a:r>
              <a:rPr lang="en-US" altLang="zh-TW" dirty="0" smtClean="0">
                <a:solidFill>
                  <a:srgbClr val="00B0F0"/>
                </a:solidFill>
              </a:rPr>
              <a:t>Management</a:t>
            </a:r>
            <a:r>
              <a:rPr lang="en-US" altLang="zh-TW" dirty="0" smtClean="0"/>
              <a:t> accounts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50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Reports for TSA Result Release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hlinkClick r:id="rId3" action="ppaction://hlinkfile"/>
            </a:endParaRPr>
          </a:p>
          <a:p>
            <a:r>
              <a:rPr lang="en-US" altLang="zh-TW" dirty="0" smtClean="0"/>
              <a:t>School Report</a:t>
            </a:r>
          </a:p>
          <a:p>
            <a:endParaRPr lang="en-US" altLang="zh-TW" dirty="0"/>
          </a:p>
          <a:p>
            <a:r>
              <a:rPr lang="en-US" altLang="zh-TW" dirty="0" smtClean="0"/>
              <a:t>Supplementary School Report</a:t>
            </a:r>
          </a:p>
          <a:p>
            <a:endParaRPr lang="en-US" altLang="zh-TW" dirty="0"/>
          </a:p>
          <a:p>
            <a:r>
              <a:rPr lang="en-US" altLang="zh-TW" dirty="0" smtClean="0"/>
              <a:t>Item Analysis Report</a:t>
            </a:r>
          </a:p>
          <a:p>
            <a:pPr lvl="1"/>
            <a:r>
              <a:rPr lang="en-US" altLang="zh-TW" dirty="0" smtClean="0"/>
              <a:t>PDF version</a:t>
            </a:r>
          </a:p>
          <a:p>
            <a:pPr lvl="1"/>
            <a:r>
              <a:rPr lang="en-US" altLang="zh-TW" dirty="0" smtClean="0"/>
              <a:t>Excel version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91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8640"/>
            <a:ext cx="7991282" cy="6476647"/>
          </a:xfrm>
          <a:ln w="38100">
            <a:noFill/>
          </a:ln>
        </p:spPr>
      </p:pic>
      <p:sp>
        <p:nvSpPr>
          <p:cNvPr id="3" name="橢圓 2"/>
          <p:cNvSpPr/>
          <p:nvPr/>
        </p:nvSpPr>
        <p:spPr>
          <a:xfrm>
            <a:off x="2699792" y="4365104"/>
            <a:ext cx="22322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4334213" y="4937045"/>
            <a:ext cx="907621" cy="1089412"/>
            <a:chOff x="4334213" y="4937045"/>
            <a:chExt cx="907621" cy="1089412"/>
          </a:xfrm>
        </p:grpSpPr>
        <p:sp>
          <p:nvSpPr>
            <p:cNvPr id="4" name="向下箭號 3"/>
            <p:cNvSpPr/>
            <p:nvPr/>
          </p:nvSpPr>
          <p:spPr>
            <a:xfrm>
              <a:off x="4608004" y="4937045"/>
              <a:ext cx="360040" cy="72008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334213" y="5657125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Online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83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Online Item Analysis Report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807840"/>
            <a:ext cx="7498080" cy="17651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Interactive platform where teachers can obtain statistical information to facilitate learning and teaching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83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27384"/>
            <a:ext cx="10779811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9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Online Item Analysis Report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89112"/>
          </a:xfrm>
        </p:spPr>
        <p:txBody>
          <a:bodyPr>
            <a:normAutofit/>
          </a:bodyPr>
          <a:lstStyle/>
          <a:p>
            <a:r>
              <a:rPr lang="en-US" altLang="zh-TW" dirty="0"/>
              <a:t>New features in </a:t>
            </a:r>
            <a:r>
              <a:rPr lang="en-US" altLang="zh-TW" dirty="0" smtClean="0"/>
              <a:t>2015</a:t>
            </a:r>
          </a:p>
          <a:p>
            <a:pPr lvl="1"/>
            <a:r>
              <a:rPr lang="en-US" altLang="zh-TW" dirty="0" smtClean="0"/>
              <a:t>Display </a:t>
            </a:r>
            <a:r>
              <a:rPr lang="en-US" altLang="zh-TW" dirty="0"/>
              <a:t>of individual questions (with Answers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439860" y="2671936"/>
            <a:ext cx="7498080" cy="104509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altLang="zh-TW" dirty="0"/>
              <a:t>Dimension of Writing, Speaking</a:t>
            </a:r>
            <a:r>
              <a:rPr lang="en-US" altLang="zh-TW" dirty="0" smtClean="0"/>
              <a:t>, and</a:t>
            </a:r>
          </a:p>
          <a:p>
            <a:pPr marL="402336" lvl="1" indent="0">
              <a:buNone/>
            </a:pPr>
            <a:r>
              <a:rPr lang="en-US" altLang="zh-TW" dirty="0" smtClean="0"/>
              <a:t>	  Chinese Audio Visual (CAV) </a:t>
            </a:r>
          </a:p>
          <a:p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39249" y="3824064"/>
            <a:ext cx="7498080" cy="613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altLang="zh-TW" dirty="0"/>
              <a:t>Exemplar of Writing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9860" y="4544144"/>
            <a:ext cx="7498080" cy="613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altLang="zh-TW" dirty="0"/>
              <a:t>Question Intent of English </a:t>
            </a:r>
            <a:r>
              <a:rPr lang="en-US" altLang="zh-TW" dirty="0" smtClean="0"/>
              <a:t>Language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439860" y="5336232"/>
            <a:ext cx="7498080" cy="613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altLang="zh-TW" dirty="0" smtClean="0"/>
              <a:t>Three years’ Performance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16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399</TotalTime>
  <Words>273</Words>
  <Application>Microsoft Office PowerPoint</Application>
  <PresentationFormat>如螢幕大小 (4:3)</PresentationFormat>
  <Paragraphs>82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夏至</vt:lpstr>
      <vt:lpstr>Overview of TSA </vt:lpstr>
      <vt:lpstr>Development in 2015</vt:lpstr>
      <vt:lpstr>Interface with WebSAMS</vt:lpstr>
      <vt:lpstr>Online Item Analysis Report</vt:lpstr>
      <vt:lpstr>Reports for TSA Result Release</vt:lpstr>
      <vt:lpstr>PowerPoint 簡報</vt:lpstr>
      <vt:lpstr>Online Item Analysis Report</vt:lpstr>
      <vt:lpstr>PowerPoint 簡報</vt:lpstr>
      <vt:lpstr>Online Item Analysis Report</vt:lpstr>
      <vt:lpstr>Online Item Analysis Report</vt:lpstr>
      <vt:lpstr>Online Item Analysis Report</vt:lpstr>
      <vt:lpstr>Demo of Teacher accounts</vt:lpstr>
      <vt:lpstr>Demo of Management account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New TSA Reporting Platform</dc:title>
  <dc:creator>Michael Ng</dc:creator>
  <cp:lastModifiedBy>HKEAA.</cp:lastModifiedBy>
  <cp:revision>101</cp:revision>
  <dcterms:created xsi:type="dcterms:W3CDTF">2014-09-15T01:57:04Z</dcterms:created>
  <dcterms:modified xsi:type="dcterms:W3CDTF">2015-10-06T03:51:40Z</dcterms:modified>
</cp:coreProperties>
</file>