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72" r:id="rId3"/>
    <p:sldId id="273" r:id="rId4"/>
    <p:sldId id="262" r:id="rId5"/>
    <p:sldId id="263" r:id="rId6"/>
    <p:sldId id="265" r:id="rId7"/>
    <p:sldId id="258" r:id="rId8"/>
    <p:sldId id="274" r:id="rId9"/>
    <p:sldId id="275" r:id="rId10"/>
    <p:sldId id="259" r:id="rId11"/>
    <p:sldId id="269" r:id="rId12"/>
    <p:sldId id="267" r:id="rId13"/>
    <p:sldId id="268" r:id="rId14"/>
    <p:sldId id="271" r:id="rId15"/>
    <p:sldId id="270" r:id="rId16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12" autoAdjust="0"/>
  </p:normalViewPr>
  <p:slideViewPr>
    <p:cSldViewPr>
      <p:cViewPr varScale="1">
        <p:scale>
          <a:sx n="105" d="100"/>
          <a:sy n="105" d="100"/>
        </p:scale>
        <p:origin x="-11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E060E0-6474-4CB1-9E2B-1AA756163BD6}" type="datetimeFigureOut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409CD2-A46F-4F31-BDBA-42023520044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58672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409CD2-A46F-4F31-BDBA-420235200443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372692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標題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22" name="副標題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20" name="頁尾版面配置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10" name="投影片編號版面配置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橢圓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0" name="矩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橢圓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6" name="矩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BEAD13-0566-4C6C-97E7-55F17F24B09F}" type="datetimeFigureOut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9" name="流程圖: 程序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流程圖: 程序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圓形圖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橢圓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甜甜圈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標題版面配置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文字版面配置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24" name="日期版面配置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BEAD13-0566-4C6C-97E7-55F17F24B09F}" type="datetimeFigureOut">
              <a:rPr lang="zh-TW" altLang="en-US" smtClean="0"/>
              <a:t>2015/10/6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5" name="矩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dummy_Sch_Rpt-Pri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32560" y="1956816"/>
            <a:ext cx="7406640" cy="1472184"/>
          </a:xfrm>
        </p:spPr>
        <p:txBody>
          <a:bodyPr/>
          <a:lstStyle/>
          <a:p>
            <a:pPr algn="ctr"/>
            <a:r>
              <a:rPr lang="en-US" altLang="zh-TW" dirty="0" smtClean="0"/>
              <a:t>Overview of TSA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432560" y="2780928"/>
            <a:ext cx="7406640" cy="1752600"/>
          </a:xfrm>
        </p:spPr>
        <p:txBody>
          <a:bodyPr/>
          <a:lstStyle/>
          <a:p>
            <a:endParaRPr lang="en-US" altLang="zh-TW" dirty="0" smtClean="0"/>
          </a:p>
          <a:p>
            <a:pPr algn="ctr"/>
            <a:r>
              <a:rPr lang="en-US" altLang="zh-TW" dirty="0"/>
              <a:t>5</a:t>
            </a:r>
            <a:r>
              <a:rPr lang="en-US" altLang="zh-TW" baseline="30000" dirty="0" smtClean="0"/>
              <a:t>nd</a:t>
            </a:r>
            <a:r>
              <a:rPr lang="en-US" altLang="zh-TW" dirty="0" smtClean="0"/>
              <a:t> October, 2015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7342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Online Item Analysis Report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837184"/>
          </a:xfrm>
        </p:spPr>
        <p:txBody>
          <a:bodyPr/>
          <a:lstStyle/>
          <a:p>
            <a:r>
              <a:rPr lang="en-US" altLang="zh-TW" dirty="0" smtClean="0"/>
              <a:t>Open Period:</a:t>
            </a:r>
          </a:p>
          <a:p>
            <a:pPr lvl="1"/>
            <a:r>
              <a:rPr lang="en-US" altLang="zh-TW" sz="2600" dirty="0" smtClean="0"/>
              <a:t>From the </a:t>
            </a:r>
            <a:r>
              <a:rPr lang="en-US" altLang="zh-TW" sz="2600" dirty="0" smtClean="0">
                <a:solidFill>
                  <a:srgbClr val="00B0F0"/>
                </a:solidFill>
              </a:rPr>
              <a:t>Release of TSA results</a:t>
            </a:r>
          </a:p>
          <a:p>
            <a:pPr lvl="1"/>
            <a:r>
              <a:rPr lang="en-US" altLang="zh-TW" sz="2600" dirty="0" smtClean="0"/>
              <a:t>To </a:t>
            </a:r>
            <a:r>
              <a:rPr lang="en-US" altLang="zh-TW" sz="2600" dirty="0" smtClean="0">
                <a:solidFill>
                  <a:srgbClr val="00B050"/>
                </a:solidFill>
              </a:rPr>
              <a:t>End of June </a:t>
            </a:r>
            <a:r>
              <a:rPr lang="en-US" altLang="zh-TW" sz="2600" dirty="0" smtClean="0"/>
              <a:t>the following year</a:t>
            </a:r>
          </a:p>
          <a:p>
            <a:pPr lvl="1"/>
            <a:endParaRPr lang="en-US" altLang="zh-TW" dirty="0" smtClean="0"/>
          </a:p>
          <a:p>
            <a:pPr lvl="1"/>
            <a:endParaRPr lang="en-US" altLang="zh-TW" dirty="0" smtClean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1439249" y="3168352"/>
            <a:ext cx="7498080" cy="206084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altLang="zh-TW" dirty="0" smtClean="0"/>
              <a:t>Management (</a:t>
            </a:r>
            <a:r>
              <a:rPr lang="en-US" altLang="zh-TW" dirty="0"/>
              <a:t>S</a:t>
            </a:r>
            <a:r>
              <a:rPr lang="en-US" altLang="zh-TW" dirty="0" smtClean="0"/>
              <a:t>chool head) account</a:t>
            </a:r>
          </a:p>
          <a:p>
            <a:pPr lvl="1"/>
            <a:r>
              <a:rPr lang="en-US" altLang="zh-TW" sz="2600" dirty="0"/>
              <a:t>Schools </a:t>
            </a:r>
            <a:r>
              <a:rPr lang="en-US" altLang="zh-TW" sz="2600" dirty="0" smtClean="0"/>
              <a:t>manage </a:t>
            </a:r>
            <a:r>
              <a:rPr lang="en-US" altLang="zh-TW" sz="2600" dirty="0"/>
              <a:t>their own Teacher accounts</a:t>
            </a:r>
            <a:endParaRPr lang="en-US" altLang="zh-TW" sz="2600" dirty="0" smtClean="0"/>
          </a:p>
          <a:p>
            <a:pPr lvl="1"/>
            <a:r>
              <a:rPr lang="en-US" altLang="zh-TW" sz="2600" dirty="0" smtClean="0"/>
              <a:t>Max 60 Teachers accounts per school</a:t>
            </a:r>
          </a:p>
          <a:p>
            <a:pPr lvl="1"/>
            <a:r>
              <a:rPr lang="en-US" altLang="zh-TW" sz="2600" dirty="0" smtClean="0"/>
              <a:t>Teacher accounts carried over to the following TSA year</a:t>
            </a:r>
          </a:p>
          <a:p>
            <a:pPr lvl="1"/>
            <a:endParaRPr lang="en-US" altLang="zh-TW" dirty="0" smtClean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1439248" y="5229200"/>
            <a:ext cx="7704751" cy="1296144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altLang="zh-TW" dirty="0"/>
              <a:t>Teacher </a:t>
            </a:r>
            <a:r>
              <a:rPr lang="en-US" altLang="zh-TW" dirty="0" smtClean="0"/>
              <a:t>accounts</a:t>
            </a:r>
          </a:p>
          <a:p>
            <a:pPr lvl="1"/>
            <a:r>
              <a:rPr lang="en-US" altLang="zh-TW" sz="2600" dirty="0" smtClean="0"/>
              <a:t>Based on subject-levels  (e.g. P3 English)</a:t>
            </a:r>
          </a:p>
          <a:p>
            <a:pPr lvl="1"/>
            <a:endParaRPr lang="en-US" altLang="zh-TW" dirty="0" smtClean="0"/>
          </a:p>
        </p:txBody>
      </p:sp>
    </p:spTree>
    <p:extLst>
      <p:ext uri="{BB962C8B-B14F-4D97-AF65-F5344CB8AC3E}">
        <p14:creationId xmlns:p14="http://schemas.microsoft.com/office/powerpoint/2010/main" val="3011908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Online Item Analysis Report</a:t>
            </a:r>
            <a:endParaRPr lang="zh-TW" altLang="en-US" sz="3600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/>
              <a:t>Dimension</a:t>
            </a:r>
          </a:p>
          <a:p>
            <a:pPr lvl="1"/>
            <a:r>
              <a:rPr lang="en-US" altLang="zh-TW" dirty="0" smtClean="0"/>
              <a:t>Chinese Language: </a:t>
            </a:r>
            <a:r>
              <a:rPr lang="zh-TW" altLang="en-US" dirty="0" smtClean="0"/>
              <a:t> </a:t>
            </a:r>
            <a:endParaRPr lang="en-US" altLang="zh-TW" dirty="0"/>
          </a:p>
          <a:p>
            <a:pPr marL="402336" lvl="1" indent="0">
              <a:buNone/>
            </a:pPr>
            <a:r>
              <a:rPr lang="en-US" altLang="zh-TW" dirty="0" smtClean="0"/>
              <a:t>	  </a:t>
            </a:r>
            <a:r>
              <a:rPr lang="zh-TW" altLang="en-US" dirty="0" smtClean="0"/>
              <a:t>閱讀</a:t>
            </a:r>
            <a:r>
              <a:rPr lang="zh-TW" altLang="en-US" dirty="0" smtClean="0">
                <a:latin typeface="新細明體"/>
                <a:ea typeface="新細明體"/>
              </a:rPr>
              <a:t>、聆聽 </a:t>
            </a:r>
            <a:r>
              <a:rPr lang="en-US" altLang="zh-TW" b="1" dirty="0" smtClean="0">
                <a:solidFill>
                  <a:srgbClr val="00B050"/>
                </a:solidFill>
                <a:latin typeface="新細明體"/>
                <a:ea typeface="新細明體"/>
              </a:rPr>
              <a:t>+ </a:t>
            </a:r>
            <a:r>
              <a:rPr lang="zh-TW" altLang="en-US" b="1" dirty="0">
                <a:solidFill>
                  <a:srgbClr val="00B050"/>
                </a:solidFill>
                <a:latin typeface="新細明體"/>
                <a:ea typeface="新細明體"/>
              </a:rPr>
              <a:t>寫作</a:t>
            </a:r>
            <a:r>
              <a:rPr lang="zh-TW" altLang="en-US" b="1" dirty="0" smtClean="0">
                <a:solidFill>
                  <a:srgbClr val="00B050"/>
                </a:solidFill>
                <a:latin typeface="新細明體"/>
                <a:ea typeface="新細明體"/>
              </a:rPr>
              <a:t>、說話、</a:t>
            </a:r>
            <a:r>
              <a:rPr lang="zh-TW" altLang="en-US" b="1" dirty="0">
                <a:solidFill>
                  <a:srgbClr val="00B050"/>
                </a:solidFill>
                <a:latin typeface="新細明體"/>
                <a:ea typeface="新細明體"/>
              </a:rPr>
              <a:t>視聽資訊</a:t>
            </a:r>
            <a:endParaRPr lang="en-US" altLang="zh-TW" b="1" dirty="0" smtClean="0">
              <a:solidFill>
                <a:srgbClr val="00B050"/>
              </a:solidFill>
              <a:latin typeface="新細明體"/>
              <a:ea typeface="新細明體"/>
            </a:endParaRPr>
          </a:p>
          <a:p>
            <a:pPr marL="402336" lvl="1" indent="0">
              <a:buNone/>
            </a:pPr>
            <a:endParaRPr lang="en-US" altLang="zh-TW" dirty="0" smtClean="0">
              <a:latin typeface="新細明體"/>
              <a:ea typeface="新細明體"/>
            </a:endParaRPr>
          </a:p>
          <a:p>
            <a:pPr lvl="1"/>
            <a:r>
              <a:rPr lang="en-US" altLang="zh-TW" dirty="0"/>
              <a:t>English </a:t>
            </a:r>
            <a:r>
              <a:rPr lang="en-US" altLang="zh-TW" dirty="0" smtClean="0"/>
              <a:t>Language:    </a:t>
            </a:r>
          </a:p>
          <a:p>
            <a:pPr marL="402336" lvl="1" indent="0">
              <a:buNone/>
            </a:pPr>
            <a:r>
              <a:rPr lang="en-US" altLang="zh-TW" dirty="0"/>
              <a:t>	</a:t>
            </a:r>
            <a:r>
              <a:rPr lang="en-US" altLang="zh-TW" dirty="0" smtClean="0"/>
              <a:t>  Reading, Listening </a:t>
            </a:r>
            <a:r>
              <a:rPr lang="en-US" altLang="zh-TW" dirty="0" smtClean="0">
                <a:solidFill>
                  <a:srgbClr val="00B050"/>
                </a:solidFill>
              </a:rPr>
              <a:t>+ Writing, Speaking</a:t>
            </a:r>
          </a:p>
          <a:p>
            <a:pPr marL="402336" lvl="1" indent="0">
              <a:buNone/>
            </a:pPr>
            <a:endParaRPr lang="en-US" altLang="zh-TW" dirty="0" smtClean="0"/>
          </a:p>
          <a:p>
            <a:pPr lvl="1"/>
            <a:r>
              <a:rPr lang="en-US" altLang="zh-TW" dirty="0" smtClean="0"/>
              <a:t>Mathematics:          </a:t>
            </a:r>
          </a:p>
          <a:p>
            <a:pPr marL="402336" lvl="1" indent="0">
              <a:buNone/>
            </a:pPr>
            <a:r>
              <a:rPr lang="en-US" altLang="zh-TW" dirty="0" smtClean="0"/>
              <a:t>	  e.g. </a:t>
            </a:r>
            <a:r>
              <a:rPr lang="zh-TW" altLang="en-US" dirty="0">
                <a:latin typeface="新細明體"/>
                <a:ea typeface="新細明體"/>
              </a:rPr>
              <a:t>數</a:t>
            </a:r>
            <a:r>
              <a:rPr lang="zh-TW" altLang="en-US" dirty="0" smtClean="0">
                <a:latin typeface="新細明體"/>
                <a:ea typeface="新細明體"/>
              </a:rPr>
              <a:t>、度量、圖形與空間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7782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Demo of Teacher accounts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Introduction to the Online Item Analysis Report</a:t>
            </a:r>
          </a:p>
          <a:p>
            <a:endParaRPr lang="en-US" altLang="zh-TW" dirty="0"/>
          </a:p>
          <a:p>
            <a:r>
              <a:rPr lang="en-US" altLang="zh-TW" dirty="0" smtClean="0"/>
              <a:t>How teachers use their accounts to view the report</a:t>
            </a:r>
          </a:p>
          <a:p>
            <a:pPr marL="82296" indent="0">
              <a:buNone/>
            </a:pP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995064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Demo of Management account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5149552"/>
          </a:xfrm>
        </p:spPr>
        <p:txBody>
          <a:bodyPr>
            <a:normAutofit fontScale="70000" lnSpcReduction="20000"/>
          </a:bodyPr>
          <a:lstStyle/>
          <a:p>
            <a:r>
              <a:rPr lang="en-US" altLang="zh-TW" dirty="0" smtClean="0"/>
              <a:t>Login</a:t>
            </a:r>
          </a:p>
          <a:p>
            <a:endParaRPr lang="en-US" altLang="zh-TW" dirty="0"/>
          </a:p>
          <a:p>
            <a:r>
              <a:rPr lang="en-US" altLang="zh-TW" dirty="0" smtClean="0"/>
              <a:t>Prepare Teacher accounts for a new year</a:t>
            </a:r>
          </a:p>
          <a:p>
            <a:pPr lvl="1"/>
            <a:r>
              <a:rPr lang="en-US" altLang="zh-TW" dirty="0"/>
              <a:t>Enable/Disable a Teacher </a:t>
            </a:r>
            <a:r>
              <a:rPr lang="en-US" altLang="zh-TW" dirty="0" smtClean="0"/>
              <a:t>account</a:t>
            </a:r>
          </a:p>
          <a:p>
            <a:pPr lvl="1"/>
            <a:r>
              <a:rPr lang="en-US" altLang="zh-TW" dirty="0"/>
              <a:t>Change the Privilege of Teachers (subject level)</a:t>
            </a:r>
          </a:p>
          <a:p>
            <a:pPr lvl="1"/>
            <a:r>
              <a:rPr lang="en-US" altLang="zh-TW" dirty="0"/>
              <a:t>Add Teacher accounts</a:t>
            </a:r>
          </a:p>
          <a:p>
            <a:pPr lvl="1"/>
            <a:r>
              <a:rPr lang="en-US" altLang="zh-TW" dirty="0"/>
              <a:t>Delete a teacher account</a:t>
            </a:r>
          </a:p>
          <a:p>
            <a:pPr lvl="1"/>
            <a:endParaRPr lang="en-US" altLang="zh-TW" dirty="0"/>
          </a:p>
          <a:p>
            <a:r>
              <a:rPr lang="en-US" altLang="zh-TW" dirty="0" smtClean="0"/>
              <a:t>Password management</a:t>
            </a:r>
          </a:p>
          <a:p>
            <a:pPr lvl="1"/>
            <a:r>
              <a:rPr lang="en-US" altLang="zh-TW" dirty="0" smtClean="0"/>
              <a:t>Auto-unlock mechanism</a:t>
            </a:r>
          </a:p>
          <a:p>
            <a:pPr lvl="1"/>
            <a:r>
              <a:rPr lang="en-US" altLang="zh-TW" dirty="0"/>
              <a:t>Reset password for a teacher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Search Teacher accounts</a:t>
            </a:r>
          </a:p>
          <a:p>
            <a:endParaRPr lang="en-US" altLang="zh-TW" dirty="0" smtClean="0"/>
          </a:p>
          <a:p>
            <a:r>
              <a:rPr lang="en-US" altLang="zh-TW" dirty="0" smtClean="0"/>
              <a:t>Edit account information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en-US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906175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3140968"/>
            <a:ext cx="7498080" cy="3107432"/>
          </a:xfrm>
        </p:spPr>
        <p:txBody>
          <a:bodyPr/>
          <a:lstStyle/>
          <a:p>
            <a:pPr marL="82296" indent="0" algn="ctr">
              <a:buNone/>
            </a:pPr>
            <a:r>
              <a:rPr lang="en-US" altLang="zh-TW" dirty="0" smtClean="0"/>
              <a:t>Demonstration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78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2924944"/>
            <a:ext cx="7498080" cy="3323456"/>
          </a:xfrm>
        </p:spPr>
        <p:txBody>
          <a:bodyPr/>
          <a:lstStyle/>
          <a:p>
            <a:pPr marL="82296" indent="0" algn="ctr">
              <a:buNone/>
            </a:pPr>
            <a:r>
              <a:rPr lang="en-US" altLang="zh-TW" sz="3600" b="1" dirty="0" smtClean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6770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Development in 2015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3645024"/>
            <a:ext cx="7498080" cy="901080"/>
          </a:xfrm>
        </p:spPr>
        <p:txBody>
          <a:bodyPr>
            <a:normAutofit fontScale="92500"/>
          </a:bodyPr>
          <a:lstStyle/>
          <a:p>
            <a:r>
              <a:rPr lang="en-US" altLang="zh-TW" dirty="0" smtClean="0"/>
              <a:t>Interface with </a:t>
            </a:r>
            <a:r>
              <a:rPr lang="en-US" altLang="zh-TW" dirty="0" err="1" smtClean="0"/>
              <a:t>WebSAMS</a:t>
            </a:r>
            <a:r>
              <a:rPr lang="en-US" altLang="zh-TW" dirty="0" smtClean="0"/>
              <a:t> for student upload</a:t>
            </a:r>
          </a:p>
          <a:p>
            <a:endParaRPr lang="en-US" altLang="zh-TW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439860" y="2564904"/>
            <a:ext cx="7498080" cy="90108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altLang="zh-TW" dirty="0" smtClean="0"/>
              <a:t>Support Google Chrome web browser</a:t>
            </a:r>
          </a:p>
          <a:p>
            <a:endParaRPr lang="en-US" altLang="zh-TW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1439860" y="1556792"/>
            <a:ext cx="7498080" cy="90108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altLang="zh-TW" dirty="0" smtClean="0"/>
              <a:t>Phase 2 of Online Item Analysis Report</a:t>
            </a:r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99241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/>
              <a:t>Interface with </a:t>
            </a:r>
            <a:r>
              <a:rPr lang="en-US" altLang="zh-TW" dirty="0" err="1" smtClean="0"/>
              <a:t>WebSAMS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613048"/>
          </a:xfrm>
        </p:spPr>
        <p:txBody>
          <a:bodyPr>
            <a:normAutofit/>
          </a:bodyPr>
          <a:lstStyle/>
          <a:p>
            <a:r>
              <a:rPr lang="en-US" altLang="zh-TW" sz="2800" dirty="0"/>
              <a:t>Briefing on Submission of School Data </a:t>
            </a:r>
            <a:r>
              <a:rPr lang="en-US" altLang="zh-TW" sz="2800" dirty="0" smtClean="0"/>
              <a:t>(</a:t>
            </a:r>
            <a:r>
              <a:rPr lang="en-US" altLang="zh-TW" sz="2400" dirty="0" smtClean="0">
                <a:solidFill>
                  <a:srgbClr val="00B050"/>
                </a:solidFill>
              </a:rPr>
              <a:t>mid-Nov</a:t>
            </a:r>
            <a:r>
              <a:rPr lang="en-US" altLang="zh-TW" sz="2800" dirty="0" smtClean="0"/>
              <a:t>)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636912"/>
            <a:ext cx="6480720" cy="3883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橢圓 4"/>
          <p:cNvSpPr/>
          <p:nvPr/>
        </p:nvSpPr>
        <p:spPr>
          <a:xfrm>
            <a:off x="4716016" y="3140968"/>
            <a:ext cx="2088232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1439860" y="2060848"/>
            <a:ext cx="7498080" cy="613048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altLang="zh-TW" sz="2800" dirty="0" err="1"/>
              <a:t>WebSAMS</a:t>
            </a:r>
            <a:r>
              <a:rPr lang="en-US" altLang="zh-TW" sz="2800" dirty="0"/>
              <a:t> </a:t>
            </a:r>
            <a:r>
              <a:rPr lang="en-US" altLang="zh-TW" sz="2800" dirty="0" smtClean="0"/>
              <a:t>new build number</a:t>
            </a:r>
            <a:endParaRPr lang="en-US" altLang="zh-TW" sz="2800" dirty="0"/>
          </a:p>
        </p:txBody>
      </p:sp>
    </p:spTree>
    <p:extLst>
      <p:ext uri="{BB962C8B-B14F-4D97-AF65-F5344CB8AC3E}">
        <p14:creationId xmlns:p14="http://schemas.microsoft.com/office/powerpoint/2010/main" val="311400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Online Item Analysis Report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/>
              <a:t>Reports for TSA Result Release</a:t>
            </a:r>
          </a:p>
          <a:p>
            <a:endParaRPr lang="en-US" altLang="zh-TW" dirty="0"/>
          </a:p>
          <a:p>
            <a:r>
              <a:rPr lang="en-US" altLang="zh-TW" dirty="0" smtClean="0"/>
              <a:t>Online Item Analysis Report</a:t>
            </a:r>
          </a:p>
          <a:p>
            <a:pPr lvl="1"/>
            <a:r>
              <a:rPr lang="en-US" altLang="zh-TW" dirty="0" smtClean="0"/>
              <a:t>Demo of </a:t>
            </a:r>
            <a:r>
              <a:rPr lang="en-US" altLang="zh-TW" dirty="0" smtClean="0">
                <a:solidFill>
                  <a:srgbClr val="00B050"/>
                </a:solidFill>
              </a:rPr>
              <a:t>Teacher</a:t>
            </a:r>
            <a:r>
              <a:rPr lang="en-US" altLang="zh-TW" dirty="0" smtClean="0"/>
              <a:t> accounts</a:t>
            </a:r>
          </a:p>
          <a:p>
            <a:pPr lvl="1"/>
            <a:r>
              <a:rPr lang="en-US" altLang="zh-TW" dirty="0" smtClean="0"/>
              <a:t>Demo of </a:t>
            </a:r>
            <a:r>
              <a:rPr lang="en-US" altLang="zh-TW" dirty="0" smtClean="0">
                <a:solidFill>
                  <a:srgbClr val="00B0F0"/>
                </a:solidFill>
              </a:rPr>
              <a:t>Management</a:t>
            </a:r>
            <a:r>
              <a:rPr lang="en-US" altLang="zh-TW" dirty="0" smtClean="0"/>
              <a:t> accounts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509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Reports for TSA Result Release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>
              <a:hlinkClick r:id="rId3" action="ppaction://hlinkfile"/>
            </a:endParaRPr>
          </a:p>
          <a:p>
            <a:r>
              <a:rPr lang="en-US" altLang="zh-TW" dirty="0" smtClean="0"/>
              <a:t>School Report</a:t>
            </a:r>
          </a:p>
          <a:p>
            <a:endParaRPr lang="en-US" altLang="zh-TW" dirty="0"/>
          </a:p>
          <a:p>
            <a:r>
              <a:rPr lang="en-US" altLang="zh-TW" dirty="0" smtClean="0"/>
              <a:t>Supplementary School Report</a:t>
            </a:r>
          </a:p>
          <a:p>
            <a:endParaRPr lang="en-US" altLang="zh-TW" dirty="0"/>
          </a:p>
          <a:p>
            <a:r>
              <a:rPr lang="en-US" altLang="zh-TW" dirty="0" smtClean="0"/>
              <a:t>Item Analysis Report</a:t>
            </a:r>
          </a:p>
          <a:p>
            <a:pPr lvl="1"/>
            <a:r>
              <a:rPr lang="en-US" altLang="zh-TW" dirty="0" smtClean="0"/>
              <a:t>PDF version</a:t>
            </a:r>
          </a:p>
          <a:p>
            <a:pPr lvl="1"/>
            <a:r>
              <a:rPr lang="en-US" altLang="zh-TW" dirty="0" smtClean="0"/>
              <a:t>Excel version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5913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8" name="內容版面配置區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188640"/>
            <a:ext cx="7991282" cy="6476647"/>
          </a:xfrm>
          <a:ln w="38100">
            <a:noFill/>
          </a:ln>
        </p:spPr>
      </p:pic>
      <p:sp>
        <p:nvSpPr>
          <p:cNvPr id="3" name="橢圓 2"/>
          <p:cNvSpPr/>
          <p:nvPr/>
        </p:nvSpPr>
        <p:spPr>
          <a:xfrm>
            <a:off x="2699792" y="4365104"/>
            <a:ext cx="2232248" cy="57606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6" name="群組 5"/>
          <p:cNvGrpSpPr/>
          <p:nvPr/>
        </p:nvGrpSpPr>
        <p:grpSpPr>
          <a:xfrm>
            <a:off x="4334213" y="4937045"/>
            <a:ext cx="907621" cy="1089412"/>
            <a:chOff x="4334213" y="4937045"/>
            <a:chExt cx="907621" cy="1089412"/>
          </a:xfrm>
        </p:grpSpPr>
        <p:sp>
          <p:nvSpPr>
            <p:cNvPr id="4" name="向下箭號 3"/>
            <p:cNvSpPr/>
            <p:nvPr/>
          </p:nvSpPr>
          <p:spPr>
            <a:xfrm>
              <a:off x="4608004" y="4937045"/>
              <a:ext cx="360040" cy="720080"/>
            </a:xfrm>
            <a:prstGeom prst="downArrow">
              <a:avLst/>
            </a:prstGeom>
            <a:solidFill>
              <a:srgbClr val="FFFF0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5" name="文字方塊 4"/>
            <p:cNvSpPr txBox="1"/>
            <p:nvPr/>
          </p:nvSpPr>
          <p:spPr>
            <a:xfrm>
              <a:off x="4334213" y="5657125"/>
              <a:ext cx="9076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TW" b="1" dirty="0" smtClean="0">
                  <a:solidFill>
                    <a:srgbClr val="00B050"/>
                  </a:solidFill>
                </a:rPr>
                <a:t>Online</a:t>
              </a:r>
              <a:endParaRPr lang="zh-TW" altLang="en-US" b="1" dirty="0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28351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Online Item Analysis Report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807840"/>
            <a:ext cx="7498080" cy="1765176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Interactive platform where teachers can obtain statistical information to facilitate learning and teaching</a:t>
            </a:r>
          </a:p>
          <a:p>
            <a:endParaRPr lang="en-US" altLang="zh-TW" dirty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98380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84584" y="-27384"/>
            <a:ext cx="10779811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291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Online Item Analysis Report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189112"/>
          </a:xfrm>
        </p:spPr>
        <p:txBody>
          <a:bodyPr>
            <a:normAutofit/>
          </a:bodyPr>
          <a:lstStyle/>
          <a:p>
            <a:r>
              <a:rPr lang="en-US" altLang="zh-TW" dirty="0"/>
              <a:t>New features in </a:t>
            </a:r>
            <a:r>
              <a:rPr lang="en-US" altLang="zh-TW" dirty="0" smtClean="0"/>
              <a:t>2015</a:t>
            </a:r>
          </a:p>
          <a:p>
            <a:pPr lvl="1"/>
            <a:r>
              <a:rPr lang="en-US" altLang="zh-TW" dirty="0" smtClean="0"/>
              <a:t>Display </a:t>
            </a:r>
            <a:r>
              <a:rPr lang="en-US" altLang="zh-TW" dirty="0"/>
              <a:t>of individual questions (with Answers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4" name="內容版面配置區 2"/>
          <p:cNvSpPr txBox="1">
            <a:spLocks/>
          </p:cNvSpPr>
          <p:nvPr/>
        </p:nvSpPr>
        <p:spPr>
          <a:xfrm>
            <a:off x="1439860" y="2671936"/>
            <a:ext cx="7498080" cy="1045096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/>
            <a:r>
              <a:rPr lang="en-US" altLang="zh-TW" dirty="0"/>
              <a:t>Dimension of Writing, Speaking</a:t>
            </a:r>
            <a:r>
              <a:rPr lang="en-US" altLang="zh-TW" dirty="0" smtClean="0"/>
              <a:t>, and</a:t>
            </a:r>
          </a:p>
          <a:p>
            <a:pPr marL="402336" lvl="1" indent="0">
              <a:buNone/>
            </a:pPr>
            <a:r>
              <a:rPr lang="en-US" altLang="zh-TW" dirty="0" smtClean="0"/>
              <a:t>	  Chinese Audio Visual (CAV) </a:t>
            </a:r>
          </a:p>
          <a:p>
            <a:endParaRPr lang="zh-TW" altLang="en-US" dirty="0"/>
          </a:p>
        </p:txBody>
      </p:sp>
      <p:sp>
        <p:nvSpPr>
          <p:cNvPr id="5" name="內容版面配置區 2"/>
          <p:cNvSpPr txBox="1">
            <a:spLocks/>
          </p:cNvSpPr>
          <p:nvPr/>
        </p:nvSpPr>
        <p:spPr>
          <a:xfrm>
            <a:off x="1439249" y="3824064"/>
            <a:ext cx="7498080" cy="613048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/>
            <a:r>
              <a:rPr lang="en-US" altLang="zh-TW" dirty="0"/>
              <a:t>Exemplar of Writing</a:t>
            </a:r>
            <a:endParaRPr lang="zh-TW" altLang="en-US" dirty="0"/>
          </a:p>
        </p:txBody>
      </p:sp>
      <p:sp>
        <p:nvSpPr>
          <p:cNvPr id="6" name="內容版面配置區 2"/>
          <p:cNvSpPr txBox="1">
            <a:spLocks/>
          </p:cNvSpPr>
          <p:nvPr/>
        </p:nvSpPr>
        <p:spPr>
          <a:xfrm>
            <a:off x="1439860" y="4544144"/>
            <a:ext cx="7498080" cy="613048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/>
            <a:r>
              <a:rPr lang="en-US" altLang="zh-TW" dirty="0"/>
              <a:t>Question Intent of English </a:t>
            </a:r>
            <a:r>
              <a:rPr lang="en-US" altLang="zh-TW" dirty="0" smtClean="0"/>
              <a:t>Language</a:t>
            </a:r>
            <a:endParaRPr lang="zh-TW" altLang="en-US" dirty="0"/>
          </a:p>
        </p:txBody>
      </p:sp>
      <p:sp>
        <p:nvSpPr>
          <p:cNvPr id="7" name="內容版面配置區 2"/>
          <p:cNvSpPr txBox="1">
            <a:spLocks/>
          </p:cNvSpPr>
          <p:nvPr/>
        </p:nvSpPr>
        <p:spPr>
          <a:xfrm>
            <a:off x="1439860" y="5336232"/>
            <a:ext cx="7498080" cy="613048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1"/>
            <a:r>
              <a:rPr lang="en-US" altLang="zh-TW" dirty="0" smtClean="0"/>
              <a:t>Three years’ Performance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69163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夏至">
  <a:themeElements>
    <a:clrScheme name="夏至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夏至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夏至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399</TotalTime>
  <Words>273</Words>
  <Application>Microsoft Office PowerPoint</Application>
  <PresentationFormat>如螢幕大小 (4:3)</PresentationFormat>
  <Paragraphs>82</Paragraphs>
  <Slides>15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16" baseType="lpstr">
      <vt:lpstr>夏至</vt:lpstr>
      <vt:lpstr>Overview of TSA </vt:lpstr>
      <vt:lpstr>Development in 2015</vt:lpstr>
      <vt:lpstr>Interface with WebSAMS</vt:lpstr>
      <vt:lpstr>Online Item Analysis Report</vt:lpstr>
      <vt:lpstr>Reports for TSA Result Release</vt:lpstr>
      <vt:lpstr>PowerPoint 簡報</vt:lpstr>
      <vt:lpstr>Online Item Analysis Report</vt:lpstr>
      <vt:lpstr>PowerPoint 簡報</vt:lpstr>
      <vt:lpstr>Online Item Analysis Report</vt:lpstr>
      <vt:lpstr>Online Item Analysis Report</vt:lpstr>
      <vt:lpstr>Online Item Analysis Report</vt:lpstr>
      <vt:lpstr>Demo of Teacher accounts</vt:lpstr>
      <vt:lpstr>Demo of Management account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 New TSA Reporting Platform</dc:title>
  <dc:creator>Michael Ng</dc:creator>
  <cp:lastModifiedBy>HKEAA.</cp:lastModifiedBy>
  <cp:revision>101</cp:revision>
  <dcterms:created xsi:type="dcterms:W3CDTF">2014-09-15T01:57:04Z</dcterms:created>
  <dcterms:modified xsi:type="dcterms:W3CDTF">2015-10-06T03:51:40Z</dcterms:modified>
</cp:coreProperties>
</file>